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57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593"/>
  </p:normalViewPr>
  <p:slideViewPr>
    <p:cSldViewPr snapToGrid="0">
      <p:cViewPr>
        <p:scale>
          <a:sx n="120" d="100"/>
          <a:sy n="120" d="100"/>
        </p:scale>
        <p:origin x="1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5FBD7-AF78-C54A-9D84-A8DCE1AA3A34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D2FB2-48C6-544C-9390-A9FD29F9CCB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524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2FB2-48C6-544C-9390-A9FD29F9CCB7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198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7253-80D8-41C5-CC3B-CDC480FFC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F0119-BBB8-A646-81C4-E64677488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FF8B-BA6B-D9AE-32FC-FA6758BA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26DC-0569-4A67-6BE2-11FF95D3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0FF3-1FC8-9C63-1FC3-2F0FF929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4334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35A3-7969-2D30-9497-2F4020DA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02C2B-A57D-8950-92ED-63AB8A9AC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2911A-EB81-F10A-5EC3-CD29B700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2B5C8-D461-31BB-785A-21FDEB24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1DAE8-E7CC-71B0-39E8-3A5F55F7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3714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34BE4-059D-557F-6F65-665C9BFDE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0D12E-D131-F5E8-DE12-58904F4E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047A3-AA85-14CA-25E5-7CDC2634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5402-8C01-E73C-B097-F71A3AE4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997C6-7B75-9DB3-4D9D-AD6F34DE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64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2B81-8C12-DC68-9532-7E106221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A085-DBA0-68A0-90F7-029C471F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301F-432B-C67E-3B94-E8AFA38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BA2B5-FFEE-7F01-D2B1-2662BA64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931A9-C034-5389-EA0E-83F27A05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846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B97C-08BF-6B84-F5F2-E090A47A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2B2F1-F236-C4BE-D1C5-7656A4603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2D911-09E9-DCA3-19DE-33F82FDE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D6E14-8B5F-A0C1-F3B1-5FC68736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B5A4-3FB8-7FD8-9248-C1DCD22C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177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DE68-BFD0-1EB7-1B7E-0D0D64DD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06CB-6D11-C437-6960-6379B20B6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AF5BF-3C6B-5852-0043-22DD55D30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17A16-4C84-E791-0D53-1C006A97B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9E7C2-FFDC-2E6B-422C-7B1B48CD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FCCAA-5538-4A6C-4AAA-0787F2F2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4155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79BC-08C1-F453-C8EF-6225112F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68A1B-9779-C0CF-FFE9-8BED60448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873E9-FB9D-8DAF-9717-D72C28D6B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74A10-2A5A-61B0-6B21-BBED404B4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83172-A694-6A26-D23A-91AE3043D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A750D-3A4F-688B-2AE0-68EEDD5A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03531-3845-9272-B8A5-6BA0F165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38EB27-7CCF-B7E9-C03D-D925B8FC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0796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D10A-9A90-E3B9-4EB6-36749BB7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8041B-C189-9109-190D-5EDE854F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748E5-BA52-275F-9543-4847904D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9BB33-05CD-FA40-F17A-DB40E05D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979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F944C-7375-B0B0-41C4-5E77D51E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AE110-EECD-D6A4-168A-602648CC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F188C-A0E3-9E44-62D1-6CF105D5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0177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EBA8-1142-4AAE-40D3-B18A5D8F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24D-D5F9-DB09-4514-C99C9E229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B563F-4537-5C9C-031A-9822D5784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7B4F0-481C-8A51-3C01-65719F90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417EC-5BA1-F151-14F5-D746429E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A1CCF-F1E5-0796-DAC0-530C0880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779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EA55-6085-FD6A-E86E-C1B26072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B0E7C-0A68-41D8-CE82-836F8DE57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F8DE7-A254-094C-194C-D16B95D7C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3C0E7-2EBB-F37A-6A09-E5A6B463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5756C-7121-371B-0CAC-4384E48C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20C3A-2F00-EA9C-39F6-8C91A16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5568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CE08F8-5A3F-7F79-4BE8-6EDDBCB0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ACEE-4689-B890-D0F0-9F89E07DA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CEFE-C8C0-3DB9-BFDB-C2033175F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FFC2D-CA48-DE49-BC9C-CF6ADAB8D22D}" type="datetimeFigureOut">
              <a:rPr lang="en-DK" smtClean="0"/>
              <a:t>07/05/2024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6005E-3DEE-C8A8-5899-B8EDD26EB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07A7-389C-C7FF-A915-C8C9C6E9C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779A5-416B-4442-AB97-3E7A4894BDB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978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C76A-A58B-E990-4C56-64BC18AA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Opgaveformulering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4013-BE98-0A37-6136-4CCE4C74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Støt klinikere </a:t>
            </a:r>
            <a:r>
              <a:rPr lang="en-GB" dirty="0" err="1"/>
              <a:t>i</a:t>
            </a:r>
            <a:r>
              <a:rPr lang="en-GB" dirty="0"/>
              <a:t> at </a:t>
            </a:r>
            <a:r>
              <a:rPr lang="en-GB" dirty="0" err="1"/>
              <a:t>udregne</a:t>
            </a:r>
            <a:r>
              <a:rPr lang="en-GB" dirty="0"/>
              <a:t> Nancy index</a:t>
            </a:r>
          </a:p>
          <a:p>
            <a:pPr lvl="1"/>
            <a:r>
              <a:rPr lang="en-GB" dirty="0" err="1"/>
              <a:t>Præcist</a:t>
            </a:r>
            <a:endParaRPr lang="en-GB" dirty="0"/>
          </a:p>
          <a:p>
            <a:pPr lvl="1"/>
            <a:r>
              <a:rPr lang="en-GB" dirty="0" err="1"/>
              <a:t>Hurtigt</a:t>
            </a:r>
            <a:endParaRPr lang="en-GB" dirty="0"/>
          </a:p>
          <a:p>
            <a:pPr lvl="1"/>
            <a:r>
              <a:rPr lang="en-GB" dirty="0" err="1"/>
              <a:t>Gennemsigtigt</a:t>
            </a:r>
            <a:endParaRPr lang="en-GB" dirty="0"/>
          </a:p>
          <a:p>
            <a:pPr lvl="1"/>
            <a:r>
              <a:rPr lang="en-GB" dirty="0" err="1"/>
              <a:t>Interaktivt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75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icroscope view of a cell&#10;&#10;Description automatically generated">
            <a:extLst>
              <a:ext uri="{FF2B5EF4-FFF2-40B4-BE49-F238E27FC236}">
                <a16:creationId xmlns:a16="http://schemas.microsoft.com/office/drawing/2014/main" id="{769343C2-D931-8257-0E2A-EDE8025A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64" y="1136916"/>
            <a:ext cx="925948" cy="925948"/>
          </a:xfrm>
          <a:prstGeom prst="rect">
            <a:avLst/>
          </a:prstGeom>
        </p:spPr>
      </p:pic>
      <p:pic>
        <p:nvPicPr>
          <p:cNvPr id="10" name="Picture 9" descr="A microscope view of a cell&#10;&#10;Description automatically generated">
            <a:extLst>
              <a:ext uri="{FF2B5EF4-FFF2-40B4-BE49-F238E27FC236}">
                <a16:creationId xmlns:a16="http://schemas.microsoft.com/office/drawing/2014/main" id="{654A340D-5D1C-305A-C27D-2FEBDC5A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64" y="2100649"/>
            <a:ext cx="925948" cy="925948"/>
          </a:xfrm>
          <a:prstGeom prst="rect">
            <a:avLst/>
          </a:prstGeom>
        </p:spPr>
      </p:pic>
      <p:pic>
        <p:nvPicPr>
          <p:cNvPr id="16" name="Picture 15" descr="A close-up of a microscope&#10;&#10;Description automatically generated">
            <a:extLst>
              <a:ext uri="{FF2B5EF4-FFF2-40B4-BE49-F238E27FC236}">
                <a16:creationId xmlns:a16="http://schemas.microsoft.com/office/drawing/2014/main" id="{14C81E35-BA4D-3E24-422B-71C7CF462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97" y="1136916"/>
            <a:ext cx="925948" cy="925948"/>
          </a:xfrm>
          <a:prstGeom prst="rect">
            <a:avLst/>
          </a:prstGeom>
        </p:spPr>
      </p:pic>
      <p:pic>
        <p:nvPicPr>
          <p:cNvPr id="18" name="Picture 17" descr="A microscope view of a cell&#10;&#10;Description automatically generated">
            <a:extLst>
              <a:ext uri="{FF2B5EF4-FFF2-40B4-BE49-F238E27FC236}">
                <a16:creationId xmlns:a16="http://schemas.microsoft.com/office/drawing/2014/main" id="{A2F937AB-F780-9A6A-6AB1-534750853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497" y="2100649"/>
            <a:ext cx="925948" cy="925948"/>
          </a:xfrm>
          <a:prstGeom prst="rect">
            <a:avLst/>
          </a:prstGeom>
        </p:spPr>
      </p:pic>
      <p:pic>
        <p:nvPicPr>
          <p:cNvPr id="30" name="Picture 29" descr="A close up of a cell&#10;&#10;Description automatically generated">
            <a:extLst>
              <a:ext uri="{FF2B5EF4-FFF2-40B4-BE49-F238E27FC236}">
                <a16:creationId xmlns:a16="http://schemas.microsoft.com/office/drawing/2014/main" id="{03D2A778-1E05-15BB-8194-74813DC6F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391" y="1136916"/>
            <a:ext cx="1888322" cy="1888322"/>
          </a:xfrm>
          <a:prstGeom prst="rect">
            <a:avLst/>
          </a:prstGeom>
        </p:spPr>
      </p:pic>
      <p:pic>
        <p:nvPicPr>
          <p:cNvPr id="32" name="Picture 31" descr="A close up of a purple object&#10;&#10;Description automatically generated">
            <a:extLst>
              <a:ext uri="{FF2B5EF4-FFF2-40B4-BE49-F238E27FC236}">
                <a16:creationId xmlns:a16="http://schemas.microsoft.com/office/drawing/2014/main" id="{7C0CAE73-ED76-5480-8DD0-324B7E8C9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4232" y="2097931"/>
            <a:ext cx="925948" cy="925948"/>
          </a:xfrm>
          <a:prstGeom prst="rect">
            <a:avLst/>
          </a:prstGeom>
        </p:spPr>
      </p:pic>
      <p:pic>
        <p:nvPicPr>
          <p:cNvPr id="34" name="Picture 33" descr="A purple circle on a white surface&#10;&#10;Description automatically generated">
            <a:extLst>
              <a:ext uri="{FF2B5EF4-FFF2-40B4-BE49-F238E27FC236}">
                <a16:creationId xmlns:a16="http://schemas.microsoft.com/office/drawing/2014/main" id="{C9171CCD-EC38-E4DA-D25E-0AD279B6D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0499" y="2099290"/>
            <a:ext cx="925948" cy="925948"/>
          </a:xfrm>
          <a:prstGeom prst="rect">
            <a:avLst/>
          </a:prstGeom>
        </p:spPr>
      </p:pic>
      <p:pic>
        <p:nvPicPr>
          <p:cNvPr id="36" name="Picture 35" descr="A close up of a purple object&#10;&#10;Description automatically generated">
            <a:extLst>
              <a:ext uri="{FF2B5EF4-FFF2-40B4-BE49-F238E27FC236}">
                <a16:creationId xmlns:a16="http://schemas.microsoft.com/office/drawing/2014/main" id="{112BE68B-237B-CD88-5C8A-C268AFED9D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232" y="1135557"/>
            <a:ext cx="931239" cy="925948"/>
          </a:xfrm>
          <a:prstGeom prst="rect">
            <a:avLst/>
          </a:prstGeom>
        </p:spPr>
      </p:pic>
      <p:pic>
        <p:nvPicPr>
          <p:cNvPr id="38" name="Picture 37" descr="A purple circle on a white surface&#10;&#10;Description automatically generated">
            <a:extLst>
              <a:ext uri="{FF2B5EF4-FFF2-40B4-BE49-F238E27FC236}">
                <a16:creationId xmlns:a16="http://schemas.microsoft.com/office/drawing/2014/main" id="{E193543B-E6AF-396F-8858-92AF2EFDCD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0499" y="1135557"/>
            <a:ext cx="931179" cy="925948"/>
          </a:xfrm>
          <a:prstGeom prst="rect">
            <a:avLst/>
          </a:prstGeom>
        </p:spPr>
      </p:pic>
      <p:pic>
        <p:nvPicPr>
          <p:cNvPr id="39" name="Picture 38" descr="A close up of a purple object&#10;&#10;Description automatically generated">
            <a:extLst>
              <a:ext uri="{FF2B5EF4-FFF2-40B4-BE49-F238E27FC236}">
                <a16:creationId xmlns:a16="http://schemas.microsoft.com/office/drawing/2014/main" id="{E358354C-CAF5-8EED-5C68-A9C19796C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391" y="5463602"/>
            <a:ext cx="919335" cy="925948"/>
          </a:xfrm>
          <a:prstGeom prst="rect">
            <a:avLst/>
          </a:prstGeom>
        </p:spPr>
      </p:pic>
      <p:pic>
        <p:nvPicPr>
          <p:cNvPr id="42" name="Picture 41" descr="A purple circle on a white surface&#10;&#10;Description automatically generated">
            <a:extLst>
              <a:ext uri="{FF2B5EF4-FFF2-40B4-BE49-F238E27FC236}">
                <a16:creationId xmlns:a16="http://schemas.microsoft.com/office/drawing/2014/main" id="{ADB50D3D-8B4A-55A4-A551-5E38119CC1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1696" y="4501228"/>
            <a:ext cx="924529" cy="925948"/>
          </a:xfrm>
          <a:prstGeom prst="rect">
            <a:avLst/>
          </a:prstGeom>
        </p:spPr>
      </p:pic>
      <p:pic>
        <p:nvPicPr>
          <p:cNvPr id="44" name="Picture 43" descr="A close up of a cell&#10;&#10;Description automatically generated">
            <a:extLst>
              <a:ext uri="{FF2B5EF4-FFF2-40B4-BE49-F238E27FC236}">
                <a16:creationId xmlns:a16="http://schemas.microsoft.com/office/drawing/2014/main" id="{E45291AA-6BAB-B49C-3FBD-597B61391A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765" y="4503363"/>
            <a:ext cx="1896904" cy="1886187"/>
          </a:xfrm>
          <a:prstGeom prst="rect">
            <a:avLst/>
          </a:prstGeom>
        </p:spPr>
      </p:pic>
      <p:pic>
        <p:nvPicPr>
          <p:cNvPr id="6" name="Picture 5" descr="A purple and orange cells&#10;&#10;Description automatically generated">
            <a:extLst>
              <a:ext uri="{FF2B5EF4-FFF2-40B4-BE49-F238E27FC236}">
                <a16:creationId xmlns:a16="http://schemas.microsoft.com/office/drawing/2014/main" id="{E43107D7-B3F4-A232-88DE-B98FE925DE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5392" y="4499143"/>
            <a:ext cx="1888322" cy="1888272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B2766FCC-3155-A2D7-E442-3F6F0045877A}"/>
              </a:ext>
            </a:extLst>
          </p:cNvPr>
          <p:cNvSpPr/>
          <p:nvPr/>
        </p:nvSpPr>
        <p:spPr>
          <a:xfrm>
            <a:off x="2244390" y="478965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EF53A1F-E747-8A7C-48DF-2D119801E5EE}"/>
              </a:ext>
            </a:extLst>
          </p:cNvPr>
          <p:cNvSpPr/>
          <p:nvPr/>
        </p:nvSpPr>
        <p:spPr>
          <a:xfrm>
            <a:off x="4177668" y="478965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3C5D5827-7A36-D12F-5B58-8AD85CD9DCC6}"/>
              </a:ext>
            </a:extLst>
          </p:cNvPr>
          <p:cNvSpPr/>
          <p:nvPr/>
        </p:nvSpPr>
        <p:spPr>
          <a:xfrm>
            <a:off x="6151396" y="466314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E657AAA-A45A-054D-416A-D9F19594DF57}"/>
              </a:ext>
            </a:extLst>
          </p:cNvPr>
          <p:cNvSpPr/>
          <p:nvPr/>
        </p:nvSpPr>
        <p:spPr>
          <a:xfrm>
            <a:off x="8111106" y="416818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CB6C01B-B704-AFBD-9710-1078A3F500D6}"/>
              </a:ext>
            </a:extLst>
          </p:cNvPr>
          <p:cNvSpPr/>
          <p:nvPr/>
        </p:nvSpPr>
        <p:spPr>
          <a:xfrm>
            <a:off x="3216665" y="3831404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FA43911B-61AB-A49F-BBA3-5482DA27E03E}"/>
              </a:ext>
            </a:extLst>
          </p:cNvPr>
          <p:cNvSpPr/>
          <p:nvPr/>
        </p:nvSpPr>
        <p:spPr>
          <a:xfrm>
            <a:off x="5193281" y="3831404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571167F-0EF8-8D65-EE30-7A6D2BD30564}"/>
              </a:ext>
            </a:extLst>
          </p:cNvPr>
          <p:cNvSpPr/>
          <p:nvPr/>
        </p:nvSpPr>
        <p:spPr>
          <a:xfrm>
            <a:off x="7177243" y="3824753"/>
            <a:ext cx="1888322" cy="970876"/>
          </a:xfrm>
          <a:prstGeom prst="arc">
            <a:avLst>
              <a:gd name="adj1" fmla="val 10876954"/>
              <a:gd name="adj2" fmla="val 2111695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E59B23C8-E456-EE30-B709-9E12E19B2B94}"/>
              </a:ext>
            </a:extLst>
          </p:cNvPr>
          <p:cNvSpPr/>
          <p:nvPr/>
        </p:nvSpPr>
        <p:spPr>
          <a:xfrm>
            <a:off x="2870809" y="3213089"/>
            <a:ext cx="7115637" cy="1107450"/>
          </a:xfrm>
          <a:custGeom>
            <a:avLst/>
            <a:gdLst>
              <a:gd name="connsiteX0" fmla="*/ 0 w 7166610"/>
              <a:gd name="connsiteY0" fmla="*/ 1211580 h 1211580"/>
              <a:gd name="connsiteX1" fmla="*/ 891540 w 7166610"/>
              <a:gd name="connsiteY1" fmla="*/ 434340 h 1211580"/>
              <a:gd name="connsiteX2" fmla="*/ 3257550 w 7166610"/>
              <a:gd name="connsiteY2" fmla="*/ 331470 h 1211580"/>
              <a:gd name="connsiteX3" fmla="*/ 6057900 w 7166610"/>
              <a:gd name="connsiteY3" fmla="*/ 388620 h 1211580"/>
              <a:gd name="connsiteX4" fmla="*/ 7166610 w 7166610"/>
              <a:gd name="connsiteY4" fmla="*/ 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6610" h="1211580">
                <a:moveTo>
                  <a:pt x="0" y="1211580"/>
                </a:moveTo>
                <a:cubicBezTo>
                  <a:pt x="174307" y="896302"/>
                  <a:pt x="348615" y="581025"/>
                  <a:pt x="891540" y="434340"/>
                </a:cubicBezTo>
                <a:cubicBezTo>
                  <a:pt x="1434465" y="287655"/>
                  <a:pt x="2396490" y="339090"/>
                  <a:pt x="3257550" y="331470"/>
                </a:cubicBezTo>
                <a:cubicBezTo>
                  <a:pt x="4118610" y="323850"/>
                  <a:pt x="5406390" y="443865"/>
                  <a:pt x="6057900" y="388620"/>
                </a:cubicBezTo>
                <a:cubicBezTo>
                  <a:pt x="6709410" y="333375"/>
                  <a:pt x="6962775" y="325755"/>
                  <a:pt x="7166610" y="0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6E8F4A1-6DFC-614C-0C06-9FA8892F8DE7}"/>
              </a:ext>
            </a:extLst>
          </p:cNvPr>
          <p:cNvSpPr txBox="1">
            <a:spLocks/>
          </p:cNvSpPr>
          <p:nvPr/>
        </p:nvSpPr>
        <p:spPr>
          <a:xfrm>
            <a:off x="-110628" y="184034"/>
            <a:ext cx="2442324" cy="589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sz="4000" dirty="0"/>
              <a:t>Pipeline: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F4E14C-E8E3-B8AD-ADAF-82C916035F49}"/>
              </a:ext>
            </a:extLst>
          </p:cNvPr>
          <p:cNvSpPr txBox="1"/>
          <p:nvPr/>
        </p:nvSpPr>
        <p:spPr>
          <a:xfrm>
            <a:off x="47881" y="1818154"/>
            <a:ext cx="5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WSI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80B139-0A80-D823-981D-FB4A6539E503}"/>
              </a:ext>
            </a:extLst>
          </p:cNvPr>
          <p:cNvSpPr txBox="1"/>
          <p:nvPr/>
        </p:nvSpPr>
        <p:spPr>
          <a:xfrm>
            <a:off x="2852230" y="57262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Split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EFFA96-5231-BA63-30F9-B6C3764BF94E}"/>
              </a:ext>
            </a:extLst>
          </p:cNvPr>
          <p:cNvSpPr txBox="1"/>
          <p:nvPr/>
        </p:nvSpPr>
        <p:spPr>
          <a:xfrm>
            <a:off x="4750573" y="57262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Prune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793852-4567-BE63-2536-3D3B9B615420}"/>
              </a:ext>
            </a:extLst>
          </p:cNvPr>
          <p:cNvSpPr txBox="1"/>
          <p:nvPr/>
        </p:nvSpPr>
        <p:spPr>
          <a:xfrm>
            <a:off x="6337553" y="572620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Segmentation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7320B6-0070-6329-25F9-B15CD7F72338}"/>
              </a:ext>
            </a:extLst>
          </p:cNvPr>
          <p:cNvSpPr txBox="1"/>
          <p:nvPr/>
        </p:nvSpPr>
        <p:spPr>
          <a:xfrm>
            <a:off x="8725195" y="57262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Split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E1458-3AF4-6FDA-131F-4BF66DBAEF1D}"/>
              </a:ext>
            </a:extLst>
          </p:cNvPr>
          <p:cNvSpPr txBox="1"/>
          <p:nvPr/>
        </p:nvSpPr>
        <p:spPr>
          <a:xfrm>
            <a:off x="5482571" y="3171648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Classification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8E0445-12B1-793C-03B2-7986B99C9189}"/>
              </a:ext>
            </a:extLst>
          </p:cNvPr>
          <p:cNvSpPr txBox="1"/>
          <p:nvPr/>
        </p:nvSpPr>
        <p:spPr>
          <a:xfrm>
            <a:off x="3583584" y="394751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Cell -&gt; Tile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5677FC-B230-5DFB-EC46-5907D96FCAB3}"/>
              </a:ext>
            </a:extLst>
          </p:cNvPr>
          <p:cNvSpPr txBox="1"/>
          <p:nvPr/>
        </p:nvSpPr>
        <p:spPr>
          <a:xfrm>
            <a:off x="5305245" y="3947510"/>
            <a:ext cx="16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Tile -&gt; Heatmap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3286D5-106C-89B0-406A-79D8BC7F882B}"/>
              </a:ext>
            </a:extLst>
          </p:cNvPr>
          <p:cNvSpPr txBox="1"/>
          <p:nvPr/>
        </p:nvSpPr>
        <p:spPr>
          <a:xfrm>
            <a:off x="7268478" y="3940859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Heatmap -&gt; WSI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702B9C-1748-43D2-FB7C-3C91E17F5CF4}"/>
              </a:ext>
            </a:extLst>
          </p:cNvPr>
          <p:cNvSpPr txBox="1"/>
          <p:nvPr/>
        </p:nvSpPr>
        <p:spPr>
          <a:xfrm>
            <a:off x="10303678" y="4900404"/>
            <a:ext cx="1888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30min på fuldt WSI som set øverst tilvenstre</a:t>
            </a:r>
          </a:p>
        </p:txBody>
      </p:sp>
      <p:pic>
        <p:nvPicPr>
          <p:cNvPr id="3" name="Picture 2" descr="A purple and white cell&#10;&#10;Description automatically generated">
            <a:extLst>
              <a:ext uri="{FF2B5EF4-FFF2-40B4-BE49-F238E27FC236}">
                <a16:creationId xmlns:a16="http://schemas.microsoft.com/office/drawing/2014/main" id="{20E058F6-A9D0-7514-2E82-D9AB0F55F1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4534" y="1136916"/>
            <a:ext cx="1888322" cy="1876947"/>
          </a:xfrm>
          <a:prstGeom prst="rect">
            <a:avLst/>
          </a:prstGeom>
        </p:spPr>
      </p:pic>
      <p:pic>
        <p:nvPicPr>
          <p:cNvPr id="5" name="Picture 4" descr="A purple and white cell&#10;&#10;Description automatically generated">
            <a:extLst>
              <a:ext uri="{FF2B5EF4-FFF2-40B4-BE49-F238E27FC236}">
                <a16:creationId xmlns:a16="http://schemas.microsoft.com/office/drawing/2014/main" id="{D3B5A7D8-5717-E232-4E08-164085BDB6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9877" y="1163499"/>
            <a:ext cx="1944548" cy="1866766"/>
          </a:xfrm>
          <a:prstGeom prst="rect">
            <a:avLst/>
          </a:prstGeom>
        </p:spPr>
      </p:pic>
      <p:pic>
        <p:nvPicPr>
          <p:cNvPr id="2" name="Picture 1" descr="A purple blob on a white background&#10;&#10;Description automatically generated">
            <a:extLst>
              <a:ext uri="{FF2B5EF4-FFF2-40B4-BE49-F238E27FC236}">
                <a16:creationId xmlns:a16="http://schemas.microsoft.com/office/drawing/2014/main" id="{0D676342-425E-93F7-92EE-9F7E7E4DB2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083" y="1135557"/>
            <a:ext cx="648757" cy="1878306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7EE88DD3-5428-EF9E-68B6-0D7BAB32699C}"/>
              </a:ext>
            </a:extLst>
          </p:cNvPr>
          <p:cNvSpPr/>
          <p:nvPr/>
        </p:nvSpPr>
        <p:spPr>
          <a:xfrm rot="20737575">
            <a:off x="-1918583" y="1627092"/>
            <a:ext cx="3954193" cy="777240"/>
          </a:xfrm>
          <a:prstGeom prst="arc">
            <a:avLst>
              <a:gd name="adj1" fmla="val 20993234"/>
              <a:gd name="adj2" fmla="val 2142649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6DE0F-B407-E6AF-C9DC-5653553D7838}"/>
              </a:ext>
            </a:extLst>
          </p:cNvPr>
          <p:cNvSpPr/>
          <p:nvPr/>
        </p:nvSpPr>
        <p:spPr>
          <a:xfrm>
            <a:off x="779928" y="1148451"/>
            <a:ext cx="451173" cy="59294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08D8F8B3-4773-30C6-CB6A-5BB0D88384A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223" r="4" b="4"/>
          <a:stretch/>
        </p:blipFill>
        <p:spPr>
          <a:xfrm>
            <a:off x="6250309" y="4507031"/>
            <a:ext cx="1842010" cy="18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5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DF6C0-FA37-45DD-220B-89466AA6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DK" sz="4000" dirty="0"/>
              <a:t>Trænings resultater: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2FE1-1D89-E6E4-1F4A-F24C35B88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GB" sz="2000" b="1" dirty="0">
                <a:latin typeface="Helvetica Neue" panose="02000503000000020004" pitchFamily="2" charset="0"/>
              </a:rPr>
              <a:t>5000 tiles </a:t>
            </a:r>
            <a:r>
              <a:rPr lang="en-GB" sz="2000" b="1" dirty="0" err="1">
                <a:latin typeface="Helvetica Neue" panose="02000503000000020004" pitchFamily="2" charset="0"/>
              </a:rPr>
              <a:t>fra</a:t>
            </a:r>
            <a:r>
              <a:rPr lang="en-GB" sz="2000" b="1" dirty="0">
                <a:latin typeface="Helvetica Neue" panose="02000503000000020004" pitchFamily="2" charset="0"/>
              </a:rPr>
              <a:t> </a:t>
            </a:r>
            <a:r>
              <a:rPr lang="en-GB" sz="2000" b="1" dirty="0" err="1">
                <a:latin typeface="Helvetica Neue" panose="02000503000000020004" pitchFamily="2" charset="0"/>
              </a:rPr>
              <a:t>CoNIC</a:t>
            </a:r>
            <a:endParaRPr lang="en-GB" sz="2000" b="1" dirty="0">
              <a:latin typeface="Helvetica Neue" panose="02000503000000020004" pitchFamily="2" charset="0"/>
            </a:endParaRPr>
          </a:p>
          <a:p>
            <a:r>
              <a:rPr lang="en-GB" sz="2000" b="1" dirty="0" err="1">
                <a:latin typeface="Helvetica Neue" panose="02000503000000020004" pitchFamily="2" charset="0"/>
              </a:rPr>
              <a:t>Segmentering</a:t>
            </a:r>
            <a:r>
              <a:rPr lang="en-GB" sz="2000" b="1" dirty="0">
                <a:latin typeface="Helvetica Neue" panose="02000503000000020004" pitchFamily="2" charset="0"/>
              </a:rPr>
              <a:t> </a:t>
            </a:r>
            <a:r>
              <a:rPr lang="en-GB" sz="2000" b="1" dirty="0" err="1">
                <a:latin typeface="Helvetica Neue" panose="02000503000000020004" pitchFamily="2" charset="0"/>
              </a:rPr>
              <a:t>af</a:t>
            </a:r>
            <a:r>
              <a:rPr lang="en-GB" sz="2000" b="1" dirty="0">
                <a:latin typeface="Helvetica Neue" panose="02000503000000020004" pitchFamily="2" charset="0"/>
              </a:rPr>
              <a:t> </a:t>
            </a:r>
            <a:r>
              <a:rPr lang="en-GB" sz="2000" b="1" dirty="0" err="1">
                <a:latin typeface="Helvetica Neue" panose="02000503000000020004" pitchFamily="2" charset="0"/>
              </a:rPr>
              <a:t>celler</a:t>
            </a:r>
            <a:r>
              <a:rPr lang="en-GB" sz="2000" b="1" dirty="0">
                <a:effectLst/>
                <a:latin typeface="Helvetica Neue" panose="02000503000000020004" pitchFamily="2" charset="0"/>
              </a:rPr>
              <a:t>:</a:t>
            </a:r>
            <a:endParaRPr lang="en-GB" sz="2000" b="1" dirty="0">
              <a:latin typeface="Helvetica Neue" panose="02000503000000020004" pitchFamily="2" charset="0"/>
            </a:endParaRPr>
          </a:p>
          <a:p>
            <a:pPr lvl="1"/>
            <a:r>
              <a:rPr lang="en-GB" sz="2000" dirty="0">
                <a:effectLst/>
                <a:latin typeface="Helvetica Neue" panose="02000503000000020004" pitchFamily="2" charset="0"/>
              </a:rPr>
              <a:t>precision=0.68, recall=0.64</a:t>
            </a:r>
          </a:p>
          <a:p>
            <a:pPr lvl="1"/>
            <a:r>
              <a:rPr lang="en-GB" sz="2000" dirty="0" err="1">
                <a:effectLst/>
                <a:latin typeface="Helvetica Neue" panose="02000503000000020004" pitchFamily="2" charset="0"/>
              </a:rPr>
              <a:t>n_true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=115087,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n_pred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=109247</a:t>
            </a:r>
          </a:p>
          <a:p>
            <a:r>
              <a:rPr lang="en-GB" sz="2000" b="1" dirty="0" err="1">
                <a:latin typeface="Helvetica Neue" panose="02000503000000020004" pitchFamily="2" charset="0"/>
              </a:rPr>
              <a:t>Neutrofile</a:t>
            </a:r>
            <a:r>
              <a:rPr lang="en-GB" sz="2000" b="1" dirty="0">
                <a:latin typeface="Helvetica Neue" panose="02000503000000020004" pitchFamily="2" charset="0"/>
              </a:rPr>
              <a:t> vs </a:t>
            </a:r>
            <a:r>
              <a:rPr lang="en-GB" sz="2000" b="1" dirty="0" err="1">
                <a:latin typeface="Helvetica Neue" panose="02000503000000020004" pitchFamily="2" charset="0"/>
              </a:rPr>
              <a:t>andre</a:t>
            </a:r>
            <a:r>
              <a:rPr lang="en-GB" sz="2000" b="1" dirty="0">
                <a:latin typeface="Helvetica Neue" panose="02000503000000020004" pitchFamily="2" charset="0"/>
              </a:rPr>
              <a:t> </a:t>
            </a:r>
            <a:r>
              <a:rPr lang="en-GB" sz="2000" b="1" dirty="0" err="1">
                <a:latin typeface="Helvetica Neue" panose="02000503000000020004" pitchFamily="2" charset="0"/>
              </a:rPr>
              <a:t>celler</a:t>
            </a:r>
            <a:r>
              <a:rPr lang="en-GB" sz="2000" b="1" dirty="0">
                <a:effectLst/>
                <a:latin typeface="Helvetica Neue" panose="02000503000000020004" pitchFamily="2" charset="0"/>
              </a:rPr>
              <a:t>: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GB" sz="2000" dirty="0">
                <a:effectLst/>
                <a:latin typeface="Helvetica Neue" panose="02000503000000020004" pitchFamily="2" charset="0"/>
              </a:rPr>
              <a:t>Accuracy: 92.53%</a:t>
            </a:r>
          </a:p>
          <a:p>
            <a:pPr lvl="1"/>
            <a:r>
              <a:rPr lang="en-GB" sz="2000" dirty="0">
                <a:effectLst/>
                <a:latin typeface="Helvetica Neue" panose="02000503000000020004" pitchFamily="2" charset="0"/>
              </a:rPr>
              <a:t>Sensitivity: 0.91</a:t>
            </a:r>
          </a:p>
          <a:p>
            <a:pPr lvl="1"/>
            <a:r>
              <a:rPr lang="en-GB" sz="2000" dirty="0">
                <a:effectLst/>
                <a:latin typeface="Helvetica Neue" panose="02000503000000020004" pitchFamily="2" charset="0"/>
              </a:rPr>
              <a:t>Specificity: 0.95</a:t>
            </a:r>
          </a:p>
          <a:p>
            <a:pPr lvl="1"/>
            <a:endParaRPr lang="en-GB" sz="20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9BDDF98-9841-DA93-68CB-38717288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075436"/>
            <a:ext cx="5365375" cy="4506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4B403-23E4-A46B-2D4C-C2B7568A17DC}"/>
              </a:ext>
            </a:extLst>
          </p:cNvPr>
          <p:cNvSpPr txBox="1"/>
          <p:nvPr/>
        </p:nvSpPr>
        <p:spPr>
          <a:xfrm>
            <a:off x="1291590" y="868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7128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901B0-DC99-647A-C0DC-3480ACAF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Potentiel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user interface</a:t>
            </a:r>
          </a:p>
        </p:txBody>
      </p:sp>
      <p:pic>
        <p:nvPicPr>
          <p:cNvPr id="4" name="Content Placeholder 3" descr="A purple and orange cells&#10;&#10;Description automatically generated">
            <a:extLst>
              <a:ext uri="{FF2B5EF4-FFF2-40B4-BE49-F238E27FC236}">
                <a16:creationId xmlns:a16="http://schemas.microsoft.com/office/drawing/2014/main" id="{B7D7DEBC-E766-2689-545E-0EAB21D7A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84" r="17887" b="3"/>
          <a:stretch/>
        </p:blipFill>
        <p:spPr>
          <a:xfrm>
            <a:off x="2873226" y="3060715"/>
            <a:ext cx="1596991" cy="2107526"/>
          </a:xfrm>
          <a:prstGeom prst="rect">
            <a:avLst/>
          </a:prstGeom>
        </p:spPr>
      </p:pic>
      <p:pic>
        <p:nvPicPr>
          <p:cNvPr id="6" name="Picture 5" descr="A purple and yellow cells&#10;&#10;Description automatically generated with medium confidence">
            <a:extLst>
              <a:ext uri="{FF2B5EF4-FFF2-40B4-BE49-F238E27FC236}">
                <a16:creationId xmlns:a16="http://schemas.microsoft.com/office/drawing/2014/main" id="{AEB1FACB-1BA8-5551-E7B0-FEE3B90F8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4" r="11757" b="3"/>
          <a:stretch/>
        </p:blipFill>
        <p:spPr>
          <a:xfrm>
            <a:off x="4849347" y="3061679"/>
            <a:ext cx="1596991" cy="2107526"/>
          </a:xfrm>
          <a:prstGeom prst="rect">
            <a:avLst/>
          </a:prstGeom>
        </p:spPr>
      </p:pic>
      <p:pic>
        <p:nvPicPr>
          <p:cNvPr id="8" name="Picture 7" descr="A purple and yellow dots on a white background&#10;&#10;Description automatically generated">
            <a:extLst>
              <a:ext uri="{FF2B5EF4-FFF2-40B4-BE49-F238E27FC236}">
                <a16:creationId xmlns:a16="http://schemas.microsoft.com/office/drawing/2014/main" id="{8804DFF0-A50B-CF10-1EA0-AEF3B45DF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" r="19871" b="3"/>
          <a:stretch/>
        </p:blipFill>
        <p:spPr>
          <a:xfrm>
            <a:off x="6876826" y="3061679"/>
            <a:ext cx="1596991" cy="21075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2FF436-9A69-877C-F49A-29A160310458}"/>
              </a:ext>
            </a:extLst>
          </p:cNvPr>
          <p:cNvSpPr/>
          <p:nvPr/>
        </p:nvSpPr>
        <p:spPr>
          <a:xfrm>
            <a:off x="3517844" y="3226777"/>
            <a:ext cx="911453" cy="92243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DD4866-3D6F-A7E1-7248-A33F1B52D8F8}"/>
              </a:ext>
            </a:extLst>
          </p:cNvPr>
          <p:cNvSpPr/>
          <p:nvPr/>
        </p:nvSpPr>
        <p:spPr>
          <a:xfrm>
            <a:off x="7569933" y="3831781"/>
            <a:ext cx="469094" cy="47811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3FFE4A4-4076-65DD-DD43-EF7CEEA71B30}"/>
              </a:ext>
            </a:extLst>
          </p:cNvPr>
          <p:cNvSpPr/>
          <p:nvPr/>
        </p:nvSpPr>
        <p:spPr>
          <a:xfrm rot="20737575">
            <a:off x="-789293" y="3495025"/>
            <a:ext cx="3954193" cy="777240"/>
          </a:xfrm>
          <a:prstGeom prst="arc">
            <a:avLst>
              <a:gd name="adj1" fmla="val 20993234"/>
              <a:gd name="adj2" fmla="val 2142649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4D442FC-7105-C9B7-BAF3-4B30B9831B61}"/>
              </a:ext>
            </a:extLst>
          </p:cNvPr>
          <p:cNvSpPr/>
          <p:nvPr/>
        </p:nvSpPr>
        <p:spPr>
          <a:xfrm rot="18563668">
            <a:off x="6007489" y="4675725"/>
            <a:ext cx="3593981" cy="777240"/>
          </a:xfrm>
          <a:prstGeom prst="arc">
            <a:avLst>
              <a:gd name="adj1" fmla="val 20993234"/>
              <a:gd name="adj2" fmla="val 2142649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9" name="Picture 28" descr="A purple blob on a white background&#10;&#10;Description automatically generated">
            <a:extLst>
              <a:ext uri="{FF2B5EF4-FFF2-40B4-BE49-F238E27FC236}">
                <a16:creationId xmlns:a16="http://schemas.microsoft.com/office/drawing/2014/main" id="{E6AD951D-9E79-F765-43ED-13F610D21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238" y="3016384"/>
            <a:ext cx="730476" cy="2114902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7DE53D85-4628-6A58-319A-64D6E6060491}"/>
              </a:ext>
            </a:extLst>
          </p:cNvPr>
          <p:cNvSpPr/>
          <p:nvPr/>
        </p:nvSpPr>
        <p:spPr>
          <a:xfrm rot="16809642">
            <a:off x="5273192" y="1565630"/>
            <a:ext cx="1591538" cy="5271305"/>
          </a:xfrm>
          <a:prstGeom prst="arc">
            <a:avLst>
              <a:gd name="adj1" fmla="val 20993234"/>
              <a:gd name="adj2" fmla="val 2260073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A477F1-8E20-2380-986D-A3E89FC0F3ED}"/>
              </a:ext>
            </a:extLst>
          </p:cNvPr>
          <p:cNvSpPr/>
          <p:nvPr/>
        </p:nvSpPr>
        <p:spPr>
          <a:xfrm>
            <a:off x="1808159" y="3016384"/>
            <a:ext cx="550506" cy="7562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34C24C3-639E-A083-F976-3A7E56EE1799}"/>
              </a:ext>
            </a:extLst>
          </p:cNvPr>
          <p:cNvSpPr/>
          <p:nvPr/>
        </p:nvSpPr>
        <p:spPr>
          <a:xfrm rot="20737575">
            <a:off x="3330810" y="3482060"/>
            <a:ext cx="1585866" cy="172150"/>
          </a:xfrm>
          <a:prstGeom prst="arc">
            <a:avLst>
              <a:gd name="adj1" fmla="val 20993234"/>
              <a:gd name="adj2" fmla="val 2142649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2E1E5C-72C4-5E33-29CB-1E4660118E5F}"/>
              </a:ext>
            </a:extLst>
          </p:cNvPr>
          <p:cNvSpPr/>
          <p:nvPr/>
        </p:nvSpPr>
        <p:spPr>
          <a:xfrm>
            <a:off x="5064679" y="3248320"/>
            <a:ext cx="852544" cy="8225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726A-2085-2E3D-A2A5-13727D9E0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992" y="3056963"/>
            <a:ext cx="1567556" cy="2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80AB-9438-4AD2-1305-7E76F1F1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(Potentielle) forbedringer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C9B6-E442-63EF-BB06-848FB51A4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Hastighed (30min -&gt; 6 min)</a:t>
            </a:r>
          </a:p>
          <a:p>
            <a:r>
              <a:rPr lang="en-DK" dirty="0"/>
              <a:t>Finde flere celle typer -&gt; Højere dækning af Nancy Index</a:t>
            </a:r>
          </a:p>
          <a:p>
            <a:r>
              <a:rPr lang="en-DK" dirty="0"/>
              <a:t>Beregne Nancy index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2246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969D0-08FC-4155-1016-0CEA3C56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DK" sz="4000" dirty="0"/>
              <a:t>H</a:t>
            </a:r>
            <a:r>
              <a:rPr lang="en-GB" sz="4000" dirty="0"/>
              <a:t>v</a:t>
            </a:r>
            <a:r>
              <a:rPr lang="en-DK" sz="4000" dirty="0"/>
              <a:t>ad har </a:t>
            </a:r>
            <a:r>
              <a:rPr lang="en-GB" sz="4000" dirty="0" err="1"/>
              <a:t>klinikere</a:t>
            </a:r>
            <a:r>
              <a:rPr lang="en-DK" sz="4000" dirty="0"/>
              <a:t> brug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F864-C3B5-6903-AE05-27F3E82C8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endParaRPr lang="en-DK" sz="2000"/>
          </a:p>
        </p:txBody>
      </p:sp>
      <p:pic>
        <p:nvPicPr>
          <p:cNvPr id="7" name="Graphic 6" descr="Doctor">
            <a:extLst>
              <a:ext uri="{FF2B5EF4-FFF2-40B4-BE49-F238E27FC236}">
                <a16:creationId xmlns:a16="http://schemas.microsoft.com/office/drawing/2014/main" id="{047C1637-521E-7F5F-FB2B-97C7F194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4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C0A-C809-B7C2-DF55-ABAF3497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Extra</a:t>
            </a:r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70C21F13-739A-D578-AB1B-B18E04EC7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8663"/>
            <a:ext cx="10515600" cy="1880674"/>
          </a:xfrm>
        </p:spPr>
      </p:pic>
    </p:spTree>
    <p:extLst>
      <p:ext uri="{BB962C8B-B14F-4D97-AF65-F5344CB8AC3E}">
        <p14:creationId xmlns:p14="http://schemas.microsoft.com/office/powerpoint/2010/main" val="375895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118</Words>
  <Application>Microsoft Macintosh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Opgaveformulering</vt:lpstr>
      <vt:lpstr>PowerPoint Presentation</vt:lpstr>
      <vt:lpstr>Trænings resultater:</vt:lpstr>
      <vt:lpstr>Potentiel user interface</vt:lpstr>
      <vt:lpstr>(Potentielle) forbedringer </vt:lpstr>
      <vt:lpstr>Hvad har klinikere brug for?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Nygaard Skovgaard Rasmussen</dc:creator>
  <cp:lastModifiedBy>Marcus Nygaard Skovgaard Rasmussen</cp:lastModifiedBy>
  <cp:revision>27</cp:revision>
  <dcterms:created xsi:type="dcterms:W3CDTF">2024-05-03T17:58:49Z</dcterms:created>
  <dcterms:modified xsi:type="dcterms:W3CDTF">2024-05-07T13:51:18Z</dcterms:modified>
</cp:coreProperties>
</file>